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266" r:id="rId4"/>
    <p:sldId id="261" r:id="rId5"/>
    <p:sldId id="262" r:id="rId6"/>
    <p:sldId id="263" r:id="rId7"/>
    <p:sldId id="268" r:id="rId8"/>
    <p:sldId id="267" r:id="rId9"/>
    <p:sldId id="269" r:id="rId10"/>
    <p:sldId id="272" r:id="rId11"/>
    <p:sldId id="274" r:id="rId12"/>
    <p:sldId id="279" r:id="rId13"/>
    <p:sldId id="280" r:id="rId14"/>
    <p:sldId id="281" r:id="rId15"/>
    <p:sldId id="282" r:id="rId16"/>
    <p:sldId id="273" r:id="rId17"/>
    <p:sldId id="276" r:id="rId18"/>
    <p:sldId id="277" r:id="rId1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E030713F-220E-A044-BD7B-601B75D05D55}">
          <p14:sldIdLst>
            <p14:sldId id="256"/>
            <p14:sldId id="257"/>
          </p14:sldIdLst>
        </p14:section>
        <p14:section name="History: J-Track 3D" id="{F3336D60-4EF1-F64A-BCB6-8C7D8D3D66E5}">
          <p14:sldIdLst>
            <p14:sldId id="266"/>
            <p14:sldId id="261"/>
            <p14:sldId id="262"/>
            <p14:sldId id="263"/>
          </p14:sldIdLst>
        </p14:section>
        <p14:section name="Implementation" id="{D92F65C5-8055-7A4A-BFA6-45D683874439}">
          <p14:sldIdLst>
            <p14:sldId id="268"/>
            <p14:sldId id="267"/>
            <p14:sldId id="269"/>
            <p14:sldId id="272"/>
          </p14:sldIdLst>
        </p14:section>
        <p14:section name="iSat" id="{8D062196-7AAF-C44C-84C0-789F48B43BC4}">
          <p14:sldIdLst>
            <p14:sldId id="274"/>
            <p14:sldId id="279"/>
            <p14:sldId id="280"/>
            <p14:sldId id="281"/>
            <p14:sldId id="282"/>
          </p14:sldIdLst>
        </p14:section>
        <p14:section name="Closing" id="{0CDA4949-DAE5-6245-BA14-99E32B7C6778}">
          <p14:sldIdLst>
            <p14:sldId id="273"/>
            <p14:sldId id="276"/>
            <p14:sldId id="27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0F6"/>
    <a:srgbClr val="7C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66" autoAdjust="0"/>
    <p:restoredTop sz="78438" autoAdjust="0"/>
  </p:normalViewPr>
  <p:slideViewPr>
    <p:cSldViewPr snapToGrid="0" snapToObjects="1">
      <p:cViewPr varScale="1">
        <p:scale>
          <a:sx n="105" d="100"/>
          <a:sy n="105" d="100"/>
        </p:scale>
        <p:origin x="-96" y="-11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Work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>
                <a:solidFill>
                  <a:schemeClr val="accent6">
                    <a:lumMod val="20000"/>
                    <a:lumOff val="80000"/>
                  </a:schemeClr>
                </a:solidFill>
              </a:defRPr>
            </a:pPr>
            <a:r>
              <a:rPr lang="en-US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Language</a:t>
            </a:r>
            <a:r>
              <a:rPr lang="en-US" baseline="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 Speed relative to Optimized C+</a:t>
            </a:r>
            <a:r>
              <a:rPr lang="en-US" baseline="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+ (bigger is better)</a:t>
            </a:r>
            <a:endParaRPr lang="en-US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c:rich>
      </c:tx>
      <c:layout>
        <c:manualLayout>
          <c:xMode val="edge"/>
          <c:yMode val="edge"/>
          <c:x val="0.135479610187615"/>
          <c:y val="0.0"/>
        </c:manualLayout>
      </c:layout>
      <c:overlay val="0"/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chemeClr val="accent6">
                <a:lumMod val="40000"/>
                <a:lumOff val="60000"/>
              </a:schemeClr>
            </a:solidFill>
          </c:spPr>
          <c:invertIfNegative val="0"/>
          <c:dPt>
            <c:idx val="3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</c:spPr>
          </c:dPt>
          <c:cat>
            <c:strRef>
              <c:f>Sheet1!$A$1:$A$9</c:f>
              <c:strCache>
                <c:ptCount val="8"/>
                <c:pt idx="0">
                  <c:v>C++: optimized</c:v>
                </c:pt>
                <c:pt idx="1">
                  <c:v>Java: non-std lib</c:v>
                </c:pt>
                <c:pt idx="2">
                  <c:v>C++: unoptimized</c:v>
                </c:pt>
                <c:pt idx="3">
                  <c:v>JavaScript</c:v>
                </c:pt>
                <c:pt idx="4">
                  <c:v>Java</c:v>
                </c:pt>
                <c:pt idx="5">
                  <c:v>Python</c:v>
                </c:pt>
                <c:pt idx="6">
                  <c:v>Perl</c:v>
                </c:pt>
                <c:pt idx="7">
                  <c:v>PHP 5.3</c:v>
                </c:pt>
              </c:strCache>
            </c:strRef>
          </c:cat>
          <c:val>
            <c:numRef>
              <c:f>Sheet1!$E$1:$E$9</c:f>
              <c:numCache>
                <c:formatCode>General</c:formatCode>
                <c:ptCount val="9"/>
                <c:pt idx="0">
                  <c:v>1.0</c:v>
                </c:pt>
                <c:pt idx="1">
                  <c:v>0.657935285053929</c:v>
                </c:pt>
                <c:pt idx="2">
                  <c:v>0.503537735849057</c:v>
                </c:pt>
                <c:pt idx="3">
                  <c:v>0.370338248048569</c:v>
                </c:pt>
                <c:pt idx="4">
                  <c:v>0.196028922300011</c:v>
                </c:pt>
                <c:pt idx="5">
                  <c:v>0.126922791112432</c:v>
                </c:pt>
                <c:pt idx="6">
                  <c:v>0.040889612410524</c:v>
                </c:pt>
                <c:pt idx="7">
                  <c:v>0.0179815972880214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25"/>
        <c:axId val="2125354680"/>
        <c:axId val="2125371400"/>
      </c:barChart>
      <c:catAx>
        <c:axId val="2125354680"/>
        <c:scaling>
          <c:orientation val="minMax"/>
        </c:scaling>
        <c:delete val="0"/>
        <c:axPos val="l"/>
        <c:majorTickMark val="none"/>
        <c:minorTickMark val="none"/>
        <c:tickLblPos val="nextTo"/>
        <c:crossAx val="2125371400"/>
        <c:crosses val="autoZero"/>
        <c:auto val="1"/>
        <c:lblAlgn val="ctr"/>
        <c:lblOffset val="100"/>
        <c:noMultiLvlLbl val="0"/>
      </c:catAx>
      <c:valAx>
        <c:axId val="2125371400"/>
        <c:scaling>
          <c:orientation val="minMax"/>
        </c:scaling>
        <c:delete val="0"/>
        <c:axPos val="b"/>
        <c:majorGridlines/>
        <c:numFmt formatCode="General" sourceLinked="1"/>
        <c:majorTickMark val="none"/>
        <c:minorTickMark val="none"/>
        <c:tickLblPos val="nextTo"/>
        <c:spPr>
          <a:ln w="9525">
            <a:noFill/>
          </a:ln>
        </c:spPr>
        <c:crossAx val="2125354680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jpeg>
</file>

<file path=ppt/media/image4.png>
</file>

<file path=ppt/media/image5.png>
</file>

<file path=ppt/media/image6.png>
</file>

<file path=ppt/media/image7.jpg>
</file>

<file path=ppt/media/image8.png>
</file>

<file path=ppt/media/media1.mov>
</file>

<file path=ppt/media/media2.mov>
</file>

<file path=ppt/media/media3.mov>
</file>

<file path=ppt/media/media4.mov>
</file>

<file path=ppt/media/media5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C575B8-E12B-1847-B37F-DC394E9E670F}" type="datetimeFigureOut">
              <a:rPr lang="en-US" smtClean="0"/>
              <a:t>2/27/13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E2871A-7D4A-9242-9422-A52825274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435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Relationship Id="rId3" Type="http://schemas.openxmlformats.org/officeDocument/2006/relationships/hyperlink" Target="http://blog.famzah.net/2010/07/01/cpp-vs-python-vs-perl-vs-php-performance-benchmark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Browser-based calculations and 3D visualization.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3511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have the positions, but how do we display them to users?</a:t>
            </a:r>
          </a:p>
          <a:p>
            <a:r>
              <a:rPr lang="en-US" dirty="0" smtClean="0"/>
              <a:t>At</a:t>
            </a:r>
            <a:r>
              <a:rPr lang="en-US" baseline="0" dirty="0" smtClean="0"/>
              <a:t> </a:t>
            </a:r>
            <a:r>
              <a:rPr lang="en-US" dirty="0" smtClean="0"/>
              <a:t>last</a:t>
            </a:r>
            <a:r>
              <a:rPr lang="en-US" baseline="0" dirty="0" smtClean="0"/>
              <a:t> year’s NASA Open Source Summit, I ran into some folks from AGI who told me about work they were doing in satellite visualization. I</a:t>
            </a:r>
          </a:p>
          <a:p>
            <a:r>
              <a:rPr lang="en-US" baseline="0" dirty="0" smtClean="0"/>
              <a:t>All JavaScript, using WebGL, running in the browser – perfect.</a:t>
            </a:r>
          </a:p>
          <a:p>
            <a:r>
              <a:rPr lang="en-US" baseline="0" dirty="0" smtClean="0"/>
              <a:t>It’s open source, hosted in </a:t>
            </a:r>
            <a:r>
              <a:rPr lang="en-US" baseline="0" dirty="0" err="1" smtClean="0"/>
              <a:t>GitHub</a:t>
            </a:r>
            <a:r>
              <a:rPr lang="en-US" baseline="0" dirty="0" smtClean="0"/>
              <a:t>, and actively developed – currently at Beta 13. </a:t>
            </a:r>
          </a:p>
          <a:p>
            <a:r>
              <a:rPr lang="en-US" dirty="0" smtClean="0"/>
              <a:t>Will it run in all browsers? Depends on </a:t>
            </a:r>
            <a:r>
              <a:rPr lang="en-US" dirty="0" err="1" smtClean="0"/>
              <a:t>WebGL</a:t>
            </a:r>
            <a:r>
              <a:rPr lang="en-US" dirty="0" smtClean="0"/>
              <a:t> support. </a:t>
            </a:r>
          </a:p>
          <a:p>
            <a:r>
              <a:rPr lang="en-US" baseline="0" dirty="0" smtClean="0"/>
              <a:t>Support is improving – aim for the future rather than the past.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0151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We’re just using screencasts</a:t>
            </a:r>
            <a:r>
              <a:rPr lang="en-US" baseline="0" dirty="0" smtClean="0"/>
              <a:t> here to show some of the interactivity.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Try it yourself!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(QR code from phone</a:t>
            </a:r>
            <a:r>
              <a:rPr lang="en-US" baseline="0" dirty="0" smtClean="0"/>
              <a:t>: phone may not run app well, try it on a desktop)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8212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Reset:</a:t>
            </a:r>
            <a:r>
              <a:rPr lang="en-US" baseline="0" dirty="0" smtClean="0"/>
              <a:t> fix orientation, centers on your geolocation.</a:t>
            </a:r>
          </a:p>
          <a:p>
            <a:r>
              <a:rPr lang="en-US" dirty="0" smtClean="0"/>
              <a:t>Info: on basic usage.</a:t>
            </a:r>
          </a:p>
          <a:p>
            <a:r>
              <a:rPr lang="en-US" dirty="0" smtClean="0"/>
              <a:t>Zoom out: show outlier satellites.</a:t>
            </a:r>
          </a:p>
          <a:p>
            <a:r>
              <a:rPr lang="en-US" dirty="0" smtClean="0"/>
              <a:t>Rotate: show 3D with stars (looks great on full-screen)</a:t>
            </a:r>
          </a:p>
          <a:p>
            <a:r>
              <a:rPr lang="en-US" dirty="0" smtClean="0"/>
              <a:t>Zoom in: show satellite flying over land in real time.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8530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Hover: show name</a:t>
            </a:r>
          </a:p>
          <a:p>
            <a:r>
              <a:rPr lang="en-US" dirty="0" smtClean="0"/>
              <a:t>Click: center on satellite; shows orbits, rotate</a:t>
            </a:r>
            <a:r>
              <a:rPr lang="en-US" baseline="0" dirty="0" smtClean="0"/>
              <a:t> to view.</a:t>
            </a:r>
          </a:p>
          <a:p>
            <a:r>
              <a:rPr lang="en-US" dirty="0" smtClean="0"/>
              <a:t>Location pane; links to</a:t>
            </a:r>
            <a:r>
              <a:rPr lang="en-US" baseline="0" dirty="0" smtClean="0"/>
              <a:t> Science, NSSDC.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4420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Map</a:t>
            </a:r>
            <a:r>
              <a:rPr lang="en-US" baseline="0" dirty="0" smtClean="0"/>
              <a:t> tile provider: Bing, </a:t>
            </a:r>
            <a:r>
              <a:rPr lang="en-US" baseline="0" dirty="0" err="1" smtClean="0"/>
              <a:t>OpenStreetMap</a:t>
            </a:r>
            <a:r>
              <a:rPr lang="en-US" baseline="0" dirty="0" smtClean="0"/>
              <a:t>, ESRI, flat file for offline; back to ESRI. (pick a satellite to get orbit)</a:t>
            </a:r>
          </a:p>
          <a:p>
            <a:r>
              <a:rPr lang="en-US" baseline="0" dirty="0" smtClean="0"/>
              <a:t>Projection: spherical; flat; “2.5D” flat map with satellites above.</a:t>
            </a:r>
          </a:p>
          <a:p>
            <a:r>
              <a:rPr lang="en-US" baseline="0" dirty="0" smtClean="0"/>
              <a:t>Satellite picker: 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- NASA Science, POLAR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- Geosynchronous, same radius, on Equator, hole over ocean, dense over the Americas.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6720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1997 Chinese test of satellite killer destroyed Fengyun-1C.</a:t>
            </a:r>
          </a:p>
          <a:p>
            <a:r>
              <a:rPr lang="en-US" dirty="0" smtClean="0"/>
              <a:t>Over 2000 golf-ball sized pieces of debris, over 150,000</a:t>
            </a:r>
            <a:r>
              <a:rPr lang="en-US" baseline="0" dirty="0" smtClean="0"/>
              <a:t> particles.</a:t>
            </a:r>
          </a:p>
          <a:p>
            <a:r>
              <a:rPr lang="en-US" baseline="0" dirty="0" smtClean="0"/>
              <a:t>All moving in different directions.</a:t>
            </a:r>
          </a:p>
          <a:p>
            <a:r>
              <a:rPr lang="en-US" baseline="0" dirty="0" smtClean="0"/>
              <a:t>Still in orbit, posing a hazard to others.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063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V1.0 Bugs and missing features</a:t>
            </a:r>
          </a:p>
          <a:p>
            <a:r>
              <a:rPr lang="en-US" dirty="0" smtClean="0"/>
              <a:t>Bad</a:t>
            </a:r>
            <a:r>
              <a:rPr lang="en-US" baseline="0" dirty="0" smtClean="0"/>
              <a:t> location due to coordinate transformations.</a:t>
            </a:r>
          </a:p>
          <a:p>
            <a:r>
              <a:rPr lang="en-US" baseline="0" dirty="0" smtClean="0"/>
              <a:t>Tighter integration with </a:t>
            </a:r>
            <a:r>
              <a:rPr lang="en-US" baseline="0" dirty="0" err="1" smtClean="0"/>
              <a:t>Science.nasa.gov</a:t>
            </a:r>
            <a:r>
              <a:rPr lang="en-US" baseline="0" dirty="0" smtClean="0"/>
              <a:t> and NSSDC.</a:t>
            </a:r>
          </a:p>
          <a:p>
            <a:r>
              <a:rPr lang="en-US" baseline="0" dirty="0" smtClean="0"/>
              <a:t>Clock: x100, x1000 realtime</a:t>
            </a:r>
          </a:p>
          <a:p>
            <a:r>
              <a:rPr lang="en-US" baseline="0" dirty="0" smtClean="0"/>
              <a:t>Better Android support in latest Cesium release.</a:t>
            </a:r>
          </a:p>
          <a:p>
            <a:r>
              <a:rPr lang="en-US" baseline="0" dirty="0" smtClean="0"/>
              <a:t>Touch support for handheld devices.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7979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Team who helped build </a:t>
            </a:r>
            <a:r>
              <a:rPr lang="en-US" baseline="0" dirty="0" smtClean="0"/>
              <a:t>it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Cesium community for virtual globe engine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SMD and NASA for supporting the development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SXSW for letting me debut it here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8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Overview: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Background and history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How it’s built, and why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Demos in action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6862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the 1990s, Patrick Meyer at NASA MSFC was working</a:t>
            </a:r>
            <a:r>
              <a:rPr lang="en-US" baseline="0" dirty="0" smtClean="0"/>
              <a:t> on Fortran and Java code to track satellites.</a:t>
            </a:r>
          </a:p>
          <a:p>
            <a:r>
              <a:rPr lang="en-US" dirty="0" smtClean="0"/>
              <a:t>1997: J-Track, </a:t>
            </a:r>
          </a:p>
          <a:p>
            <a:r>
              <a:rPr lang="en-US" dirty="0" smtClean="0"/>
              <a:t>1998: J-Track 3D.</a:t>
            </a:r>
            <a:r>
              <a:rPr lang="en-US" baseline="0" dirty="0" smtClean="0"/>
              <a:t> It required a 166 MHz CPU</a:t>
            </a:r>
          </a:p>
          <a:p>
            <a:r>
              <a:rPr lang="en-US" baseline="0" dirty="0" smtClean="0"/>
              <a:t>Implemented as a Java applet, run by the browser (not on the server)</a:t>
            </a:r>
          </a:p>
          <a:p>
            <a:endParaRPr lang="en-US" baseline="0" dirty="0" smtClean="0"/>
          </a:p>
          <a:p>
            <a:r>
              <a:rPr lang="en-US" baseline="0" dirty="0" smtClean="0"/>
              <a:t>http://</a:t>
            </a:r>
            <a:r>
              <a:rPr lang="en-US" baseline="0" dirty="0" err="1" smtClean="0"/>
              <a:t>www.nasasolutions.com</a:t>
            </a:r>
            <a:r>
              <a:rPr lang="en-US" baseline="0" dirty="0" smtClean="0"/>
              <a:t>/software-catalog/MFS-32013-1-J-Track.php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2585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MSFC’s </a:t>
            </a:r>
            <a:r>
              <a:rPr lang="en-US" dirty="0" err="1" smtClean="0"/>
              <a:t>Science@NASA</a:t>
            </a:r>
            <a:r>
              <a:rPr lang="en-US" dirty="0" smtClean="0"/>
              <a:t> which hosted J-Track</a:t>
            </a:r>
            <a:r>
              <a:rPr lang="en-US" baseline="0" dirty="0" smtClean="0"/>
              <a:t> 3D ran out of funding</a:t>
            </a:r>
          </a:p>
          <a:p>
            <a:r>
              <a:rPr lang="en-US" dirty="0" smtClean="0"/>
              <a:t>April 2010 merged content</a:t>
            </a:r>
            <a:r>
              <a:rPr lang="en-US" baseline="0" dirty="0" smtClean="0"/>
              <a:t> into HQ’s NASAscience site: over 10 years of stories.</a:t>
            </a:r>
          </a:p>
          <a:p>
            <a:r>
              <a:rPr lang="en-US" baseline="0" dirty="0" smtClean="0"/>
              <a:t>We lost the applet’s Java .class so J-Track 3D stopped.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210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“Not Found” for J-Track was our biggest error in our</a:t>
            </a:r>
            <a:r>
              <a:rPr lang="en-US" baseline="0" dirty="0" smtClean="0"/>
              <a:t> web logs, by far.  </a:t>
            </a:r>
          </a:p>
          <a:p>
            <a:r>
              <a:rPr lang="en-US" baseline="0" dirty="0" smtClean="0"/>
              <a:t>We never realized how popular it was. </a:t>
            </a:r>
          </a:p>
          <a:p>
            <a:r>
              <a:rPr lang="en-US" baseline="0" dirty="0" smtClean="0"/>
              <a:t>Found Java .class files on the </a:t>
            </a:r>
            <a:r>
              <a:rPr lang="en-US" baseline="0" dirty="0" err="1" smtClean="0"/>
              <a:t>Wayback</a:t>
            </a:r>
            <a:r>
              <a:rPr lang="en-US" baseline="0" dirty="0" smtClean="0"/>
              <a:t> Machine, decompiled it, got it working.</a:t>
            </a:r>
          </a:p>
          <a:p>
            <a:r>
              <a:rPr lang="en-US" baseline="0" dirty="0" smtClean="0"/>
              <a:t>Tracked down Patrick Meyer and get the original code.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413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32second screen cast of J-Track</a:t>
            </a:r>
            <a:r>
              <a:rPr lang="en-US" baseline="0" dirty="0" smtClean="0"/>
              <a:t> 3D and the POLAR satellite.</a:t>
            </a:r>
          </a:p>
          <a:p>
            <a:r>
              <a:rPr lang="en-US" baseline="0" dirty="0" smtClean="0"/>
              <a:t>100x Realtime.</a:t>
            </a:r>
          </a:p>
          <a:p>
            <a:r>
              <a:rPr lang="en-US" baseline="0" dirty="0" smtClean="0"/>
              <a:t>Cool it’s running again, runs fast on today’s hardware. </a:t>
            </a:r>
          </a:p>
          <a:p>
            <a:r>
              <a:rPr lang="en-US" baseline="0" dirty="0" smtClean="0"/>
              <a:t>Instead of improving the old Java code, we decided to implement using modern approaches.</a:t>
            </a:r>
          </a:p>
          <a:p>
            <a:r>
              <a:rPr lang="en-US" dirty="0" smtClean="0"/>
              <a:t>Java</a:t>
            </a:r>
            <a:r>
              <a:rPr lang="en-US" baseline="0" dirty="0" smtClean="0"/>
              <a:t> on the client side is getting less and less useful. </a:t>
            </a:r>
          </a:p>
          <a:p>
            <a:r>
              <a:rPr lang="en-US" baseline="0" dirty="0" smtClean="0"/>
              <a:t>Vendor support is waning, Security threats are increasing.   </a:t>
            </a:r>
          </a:p>
          <a:p>
            <a:r>
              <a:rPr lang="en-US" baseline="0" dirty="0" smtClean="0"/>
              <a:t>How can we re-implement it?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2495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SGPs predict the effect of the Earth,</a:t>
            </a:r>
            <a:r>
              <a:rPr lang="en-US" baseline="0" dirty="0" smtClean="0"/>
              <a:t> Sun and Moon on satellite orbits.  </a:t>
            </a:r>
            <a:br>
              <a:rPr lang="en-US" baseline="0" dirty="0" smtClean="0"/>
            </a:br>
            <a:r>
              <a:rPr lang="en-US" dirty="0" smtClean="0"/>
              <a:t>TLE examples: Red: name;</a:t>
            </a:r>
            <a:r>
              <a:rPr lang="en-US" baseline="0" dirty="0" smtClean="0"/>
              <a:t> blue: satellite number, green: international designator (</a:t>
            </a:r>
            <a:r>
              <a:rPr lang="en-US" baseline="0" dirty="0" err="1" smtClean="0"/>
              <a:t>YY+Number+Fragment</a:t>
            </a:r>
            <a:r>
              <a:rPr lang="en-US" baseline="0" dirty="0" smtClean="0"/>
              <a:t>); yellow: year; orange: day last sighted. </a:t>
            </a:r>
            <a:br>
              <a:rPr lang="en-US" baseline="0" dirty="0" smtClean="0"/>
            </a:br>
            <a:r>
              <a:rPr lang="en-US" baseline="0" dirty="0" smtClean="0"/>
              <a:t>The rest are parameters of the orbit, for example, pink indicates revolutions per day.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5442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math is hard.</a:t>
            </a:r>
          </a:p>
          <a:p>
            <a:r>
              <a:rPr lang="en-US" dirty="0" smtClean="0"/>
              <a:t>The</a:t>
            </a:r>
            <a:r>
              <a:rPr lang="en-US" baseline="0" dirty="0" smtClean="0"/>
              <a:t> SGP </a:t>
            </a:r>
            <a:r>
              <a:rPr lang="en-US" dirty="0" smtClean="0"/>
              <a:t>code</a:t>
            </a:r>
            <a:r>
              <a:rPr lang="en-US" baseline="0" dirty="0" smtClean="0"/>
              <a:t> is dense.</a:t>
            </a:r>
          </a:p>
          <a:p>
            <a:r>
              <a:rPr lang="en-US" baseline="0" dirty="0" smtClean="0"/>
              <a:t>We could do calculations on server and stream to browsers, but…</a:t>
            </a:r>
          </a:p>
          <a:p>
            <a:r>
              <a:rPr lang="en-US" baseline="0" dirty="0" smtClean="0"/>
              <a:t>if we have 1000 satellites and a million browsers, we’re going to crush the server.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842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Can we do it in the Browser itself?</a:t>
            </a:r>
          </a:p>
          <a:p>
            <a:r>
              <a:rPr lang="en-US" baseline="0" dirty="0" smtClean="0"/>
              <a:t>JavaScript turns out to be pretty fast.</a:t>
            </a:r>
          </a:p>
          <a:p>
            <a:r>
              <a:rPr lang="en-US" baseline="0" dirty="0" smtClean="0"/>
              <a:t>Graph based on</a:t>
            </a:r>
            <a:r>
              <a:rPr lang="en-US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/>
              </a:rPr>
              <a:t> http://blog.famzah.net/2010/07/01/cpp-vs-python-vs-perl-vs-php-performance-benchmark/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279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8F5D9-85B4-9848-9653-6F3624A7AFB6}" type="datetimeFigureOut">
              <a:rPr lang="en-US" smtClean="0"/>
              <a:t>2/27/13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8F5D9-85B4-9848-9653-6F3624A7AFB6}" type="datetimeFigureOut">
              <a:rPr lang="en-US" smtClean="0"/>
              <a:t>2/27/13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8F5D9-85B4-9848-9653-6F3624A7AFB6}" type="datetimeFigureOut">
              <a:rPr lang="en-US" smtClean="0"/>
              <a:t>2/27/13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XSW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8F5D9-85B4-9848-9653-6F3624A7AFB6}" type="datetimeFigureOut">
              <a:rPr lang="en-US" smtClean="0"/>
              <a:t>2/27/13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8F5D9-85B4-9848-9653-6F3624A7AFB6}" type="datetimeFigureOut">
              <a:rPr lang="en-US" smtClean="0"/>
              <a:t>2/27/13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8F5D9-85B4-9848-9653-6F3624A7AFB6}" type="datetimeFigureOut">
              <a:rPr lang="en-US" smtClean="0"/>
              <a:t>2/27/13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8F5D9-85B4-9848-9653-6F3624A7AFB6}" type="datetimeFigureOut">
              <a:rPr lang="en-US" smtClean="0"/>
              <a:t>2/27/13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8F5D9-85B4-9848-9653-6F3624A7AFB6}" type="datetimeFigureOut">
              <a:rPr lang="en-US" smtClean="0"/>
              <a:t>2/27/13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8F5D9-85B4-9848-9653-6F3624A7AFB6}" type="datetimeFigureOut">
              <a:rPr lang="en-US" smtClean="0"/>
              <a:t>2/27/13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8F5D9-85B4-9848-9653-6F3624A7AFB6}" type="datetimeFigureOut">
              <a:rPr lang="en-US" smtClean="0"/>
              <a:t>2/27/13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8F5D9-85B4-9848-9653-6F3624A7AFB6}" type="datetimeFigureOut">
              <a:rPr lang="en-US" smtClean="0"/>
              <a:t>2/27/13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B8F5D9-85B4-9848-9653-6F3624A7AFB6}" type="datetimeFigureOut">
              <a:rPr lang="en-US" smtClean="0"/>
              <a:t>2/27/13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13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14.png"/><Relationship Id="rId1" Type="http://schemas.microsoft.com/office/2007/relationships/media" Target="../media/media3.mov"/><Relationship Id="rId2" Type="http://schemas.openxmlformats.org/officeDocument/2006/relationships/video" Target="../media/media3.mov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4.xml"/><Relationship Id="rId5" Type="http://schemas.openxmlformats.org/officeDocument/2006/relationships/image" Target="../media/image15.png"/><Relationship Id="rId1" Type="http://schemas.microsoft.com/office/2007/relationships/media" Target="../media/media4.mov"/><Relationship Id="rId2" Type="http://schemas.openxmlformats.org/officeDocument/2006/relationships/video" Target="../media/media4.mov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5.xml"/><Relationship Id="rId5" Type="http://schemas.openxmlformats.org/officeDocument/2006/relationships/image" Target="../media/image16.png"/><Relationship Id="rId1" Type="http://schemas.microsoft.com/office/2007/relationships/media" Target="../media/media5.mov"/><Relationship Id="rId2" Type="http://schemas.openxmlformats.org/officeDocument/2006/relationships/video" Target="../media/media5.mov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6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143246" y="3621216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2400" dirty="0" smtClean="0">
                <a:solidFill>
                  <a:srgbClr val="7CFF00"/>
                </a:solidFill>
              </a:rPr>
              <a:t>NASA Science Mission Directorate</a:t>
            </a:r>
          </a:p>
          <a:p>
            <a:pPr algn="r"/>
            <a:r>
              <a:rPr lang="en-US" sz="2400" dirty="0" err="1">
                <a:solidFill>
                  <a:srgbClr val="7CFF00"/>
                </a:solidFill>
              </a:rPr>
              <a:t>c</a:t>
            </a:r>
            <a:r>
              <a:rPr lang="en-US" sz="2400" dirty="0" err="1" smtClean="0">
                <a:solidFill>
                  <a:srgbClr val="7CFF00"/>
                </a:solidFill>
              </a:rPr>
              <a:t>hris.shenton@nasa.gov</a:t>
            </a:r>
            <a:endParaRPr lang="en-US" sz="2400" dirty="0" smtClean="0">
              <a:solidFill>
                <a:srgbClr val="7CFF00"/>
              </a:solidFill>
            </a:endParaRPr>
          </a:p>
        </p:txBody>
      </p:sp>
      <p:pic>
        <p:nvPicPr>
          <p:cNvPr id="5" name="Picture 4" descr="Titl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0" y="1047750"/>
            <a:ext cx="8813800" cy="9525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30200" y="3621216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 smtClean="0">
                <a:solidFill>
                  <a:srgbClr val="7CFF00"/>
                </a:solidFill>
              </a:rPr>
              <a:t>Chris Shenton</a:t>
            </a:r>
          </a:p>
          <a:p>
            <a:r>
              <a:rPr lang="en-US" sz="2400" dirty="0" smtClean="0">
                <a:solidFill>
                  <a:srgbClr val="7CFF00"/>
                </a:solidFill>
              </a:rPr>
              <a:t>@shentonfreude</a:t>
            </a:r>
          </a:p>
        </p:txBody>
      </p:sp>
    </p:spTree>
    <p:extLst>
      <p:ext uri="{BB962C8B-B14F-4D97-AF65-F5344CB8AC3E}">
        <p14:creationId xmlns:p14="http://schemas.microsoft.com/office/powerpoint/2010/main" val="3402409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9012" y="194458"/>
            <a:ext cx="3402305" cy="857250"/>
          </a:xfrm>
        </p:spPr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  <p:pic>
        <p:nvPicPr>
          <p:cNvPr id="5" name="Picture 4" descr="index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43228"/>
            <a:ext cx="9144000" cy="2908000"/>
          </a:xfrm>
          <a:prstGeom prst="rect">
            <a:avLst/>
          </a:prstGeom>
        </p:spPr>
      </p:pic>
      <p:pic>
        <p:nvPicPr>
          <p:cNvPr id="6" name="Picture 5" descr="CesiumHeaderLogo.png"/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5707" y="2143228"/>
            <a:ext cx="3315465" cy="1000895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549714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1385547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Courier"/>
                <a:cs typeface="Courier"/>
              </a:rPr>
              <a:t>http://</a:t>
            </a:r>
            <a:r>
              <a:rPr lang="en-US" sz="3600" dirty="0" err="1" smtClean="0">
                <a:latin typeface="Courier"/>
                <a:cs typeface="Courier"/>
              </a:rPr>
              <a:t>science.nasa.gov</a:t>
            </a:r>
            <a:r>
              <a:rPr lang="en-US" sz="3600" dirty="0" smtClean="0">
                <a:latin typeface="Courier"/>
                <a:cs typeface="Courier"/>
              </a:rPr>
              <a:t>/iSat</a:t>
            </a:r>
            <a:endParaRPr lang="en-US" sz="3600" dirty="0">
              <a:latin typeface="Courier"/>
              <a:cs typeface="Courier"/>
            </a:endParaRPr>
          </a:p>
        </p:txBody>
      </p:sp>
      <p:pic>
        <p:nvPicPr>
          <p:cNvPr id="6" name="Picture 5" descr="qrcode.1178666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861" y="2361581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643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57250"/>
          </a:xfrm>
        </p:spPr>
        <p:txBody>
          <a:bodyPr/>
          <a:lstStyle/>
          <a:p>
            <a:r>
              <a:rPr lang="en-US" dirty="0" smtClean="0"/>
              <a:t>Demo 1: Zoom, Rotate, Motion</a:t>
            </a:r>
            <a:endParaRPr lang="en-US" dirty="0"/>
          </a:p>
        </p:txBody>
      </p:sp>
      <p:pic>
        <p:nvPicPr>
          <p:cNvPr id="4" name="Demo 1 zoom rotate realtime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725487"/>
            <a:ext cx="9144000" cy="441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346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57250"/>
          </a:xfrm>
        </p:spPr>
        <p:txBody>
          <a:bodyPr/>
          <a:lstStyle/>
          <a:p>
            <a:r>
              <a:rPr lang="en-US" dirty="0" smtClean="0"/>
              <a:t>Demo 2: Satellite Info</a:t>
            </a:r>
            <a:endParaRPr lang="en-US" dirty="0"/>
          </a:p>
        </p:txBody>
      </p:sp>
      <p:pic>
        <p:nvPicPr>
          <p:cNvPr id="4" name="Demo 2 satellite info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706437"/>
            <a:ext cx="9144000" cy="4437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6672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57250"/>
          </a:xfrm>
        </p:spPr>
        <p:txBody>
          <a:bodyPr/>
          <a:lstStyle/>
          <a:p>
            <a:r>
              <a:rPr lang="en-US" dirty="0" smtClean="0"/>
              <a:t>Demo 3: Globe, Satellite pickers</a:t>
            </a:r>
            <a:endParaRPr lang="en-US" dirty="0"/>
          </a:p>
        </p:txBody>
      </p:sp>
      <p:pic>
        <p:nvPicPr>
          <p:cNvPr id="4" name="Demo 3 globe, projection, sat picker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735013"/>
            <a:ext cx="9144000" cy="4408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321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57250"/>
          </a:xfrm>
        </p:spPr>
        <p:txBody>
          <a:bodyPr/>
          <a:lstStyle/>
          <a:p>
            <a:r>
              <a:rPr lang="en-US" dirty="0" smtClean="0"/>
              <a:t>Demo 4: Space Junk</a:t>
            </a:r>
            <a:endParaRPr lang="en-US" dirty="0"/>
          </a:p>
        </p:txBody>
      </p:sp>
      <p:pic>
        <p:nvPicPr>
          <p:cNvPr id="4" name="Demo 4 Fengyun debris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700087"/>
            <a:ext cx="9144000" cy="4443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6063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g-or-Feature_car-white-on-blac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92" y="496010"/>
            <a:ext cx="6958329" cy="425620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65462" y="197803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138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anks-keyboar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51435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" y="10340"/>
            <a:ext cx="814643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Josh Finnie, Colleen Kaiser, Jenny </a:t>
            </a:r>
            <a:r>
              <a:rPr lang="en-US" sz="2400" dirty="0" err="1" smtClean="0"/>
              <a:t>Mottar</a:t>
            </a:r>
            <a:r>
              <a:rPr lang="en-US" sz="2400" dirty="0" smtClean="0"/>
              <a:t>: code, UI, UX, graphics</a:t>
            </a:r>
          </a:p>
          <a:p>
            <a:r>
              <a:rPr lang="en-US" sz="2400" dirty="0" smtClean="0"/>
              <a:t>AGI, Cesium: awesome virtual globe engine</a:t>
            </a:r>
          </a:p>
          <a:p>
            <a:r>
              <a:rPr lang="en-US" sz="2400" dirty="0" smtClean="0"/>
              <a:t>Ruth Netting, SMD: supporting this project</a:t>
            </a:r>
          </a:p>
          <a:p>
            <a:r>
              <a:rPr lang="en-US" sz="2400" dirty="0" smtClean="0"/>
              <a:t>SXSW, NASA: letting me debut </a:t>
            </a:r>
            <a:r>
              <a:rPr lang="en-US" sz="2400" dirty="0" err="1" smtClean="0"/>
              <a:t>iSat</a:t>
            </a:r>
            <a:r>
              <a:rPr lang="en-US" sz="2400" dirty="0" smtClean="0"/>
              <a:t> here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799620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 with it!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3506603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Courier"/>
                <a:cs typeface="Courier"/>
              </a:rPr>
              <a:t>http://</a:t>
            </a:r>
            <a:r>
              <a:rPr lang="en-US" sz="3600" dirty="0" err="1" smtClean="0">
                <a:latin typeface="Courier"/>
                <a:cs typeface="Courier"/>
              </a:rPr>
              <a:t>science.nasa.gov</a:t>
            </a:r>
            <a:r>
              <a:rPr lang="en-US" sz="3600" dirty="0" smtClean="0">
                <a:latin typeface="Courier"/>
                <a:cs typeface="Courier"/>
              </a:rPr>
              <a:t>/iSat</a:t>
            </a:r>
            <a:endParaRPr lang="en-US" sz="3600" dirty="0">
              <a:latin typeface="Courier"/>
              <a:cs typeface="Courier"/>
            </a:endParaRPr>
          </a:p>
        </p:txBody>
      </p:sp>
      <p:pic>
        <p:nvPicPr>
          <p:cNvPr id="4" name="Picture 3" descr="qrcode.1178666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861" y="966603"/>
            <a:ext cx="2540000" cy="254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4417078"/>
            <a:ext cx="254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7CFF00"/>
                </a:solidFill>
              </a:rPr>
              <a:t>@shentonfreude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252671" y="4417078"/>
            <a:ext cx="3434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rgbClr val="7CFF00"/>
                </a:solidFill>
              </a:rPr>
              <a:t>c</a:t>
            </a:r>
            <a:r>
              <a:rPr lang="en-US" sz="2400" dirty="0" err="1" smtClean="0">
                <a:solidFill>
                  <a:srgbClr val="7CFF00"/>
                </a:solidFill>
              </a:rPr>
              <a:t>hris.shenton@nasa.gov</a:t>
            </a:r>
            <a:endParaRPr lang="en-US" sz="2400" dirty="0">
              <a:solidFill>
                <a:srgbClr val="7C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84264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itle teaser CRR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58"/>
            <a:ext cx="9144000" cy="4731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195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rshall-space-flight-center-2ff91a50b7589429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013"/>
            <a:ext cx="9154163" cy="5133027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35621" y="-21873"/>
            <a:ext cx="7430335" cy="857250"/>
          </a:xfrm>
        </p:spPr>
        <p:txBody>
          <a:bodyPr/>
          <a:lstStyle/>
          <a:p>
            <a:r>
              <a:rPr lang="en-US" dirty="0" smtClean="0"/>
              <a:t>1998: Patrick Meyer, J-Track 3D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518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0213" y="1997415"/>
            <a:ext cx="11206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2010</a:t>
            </a:r>
          </a:p>
        </p:txBody>
      </p:sp>
      <p:pic>
        <p:nvPicPr>
          <p:cNvPr id="4" name="Picture 3" descr="Science@NAS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429" y="0"/>
            <a:ext cx="6005448" cy="2183799"/>
          </a:xfrm>
          <a:prstGeom prst="rect">
            <a:avLst/>
          </a:prstGeom>
        </p:spPr>
      </p:pic>
      <p:pic>
        <p:nvPicPr>
          <p:cNvPr id="5" name="Picture 4" descr="NASAscience tal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429" y="2460595"/>
            <a:ext cx="5998571" cy="268290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60846" y="1056294"/>
            <a:ext cx="20963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Science@NASA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157051" y="3655489"/>
            <a:ext cx="18001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NASAscience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25941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06155" y="1916381"/>
            <a:ext cx="68337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 smtClean="0">
                <a:latin typeface="Courier"/>
                <a:cs typeface="Courier"/>
              </a:rPr>
              <a:t>Error 404</a:t>
            </a:r>
            <a:endParaRPr lang="en-US" sz="9600" b="1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55231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0750" y="0"/>
            <a:ext cx="8948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2011 Resurrection of the Dead</a:t>
            </a:r>
            <a:endParaRPr lang="en-US" sz="3600" dirty="0"/>
          </a:p>
        </p:txBody>
      </p:sp>
      <p:pic>
        <p:nvPicPr>
          <p:cNvPr id="3" name="J-Track 3D POLAR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577850"/>
            <a:ext cx="9144000" cy="456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610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409" y="2672"/>
            <a:ext cx="8375958" cy="726131"/>
          </a:xfrm>
        </p:spPr>
        <p:txBody>
          <a:bodyPr/>
          <a:lstStyle/>
          <a:p>
            <a:r>
              <a:rPr lang="en-US" sz="4000" dirty="0" smtClean="0"/>
              <a:t>SGP model, TLE data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208353" y="4301016"/>
            <a:ext cx="86806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rgbClr val="C0504D"/>
                </a:solidFill>
                <a:latin typeface="Courier New"/>
                <a:cs typeface="Courier New"/>
              </a:rPr>
              <a:t>ISS (ZARYA)</a:t>
            </a:r>
          </a:p>
          <a:p>
            <a:r>
              <a:rPr lang="hr-HR" sz="1600" dirty="0" smtClean="0">
                <a:latin typeface="Courier New"/>
                <a:cs typeface="Courier New"/>
              </a:rPr>
              <a:t>1 </a:t>
            </a:r>
            <a:r>
              <a:rPr lang="hr-HR" sz="1600" dirty="0" smtClean="0">
                <a:solidFill>
                  <a:srgbClr val="4BACC6"/>
                </a:solidFill>
                <a:latin typeface="Courier New"/>
                <a:cs typeface="Courier New"/>
              </a:rPr>
              <a:t>25544</a:t>
            </a:r>
            <a:r>
              <a:rPr lang="hr-HR" sz="1600" dirty="0" smtClean="0">
                <a:latin typeface="Courier New"/>
                <a:cs typeface="Courier New"/>
              </a:rPr>
              <a:t>U </a:t>
            </a:r>
            <a:r>
              <a:rPr lang="hr-HR" sz="1600" dirty="0" smtClean="0">
                <a:solidFill>
                  <a:srgbClr val="9BBB59"/>
                </a:solidFill>
                <a:latin typeface="Courier New"/>
                <a:cs typeface="Courier New"/>
              </a:rPr>
              <a:t>98067A</a:t>
            </a:r>
            <a:r>
              <a:rPr lang="hr-HR" sz="1600" dirty="0" smtClean="0">
                <a:latin typeface="Courier New"/>
                <a:cs typeface="Courier New"/>
              </a:rPr>
              <a:t>   </a:t>
            </a:r>
            <a:r>
              <a:rPr lang="hr-HR" sz="1600" dirty="0" smtClean="0">
                <a:solidFill>
                  <a:srgbClr val="FFFF00"/>
                </a:solidFill>
                <a:latin typeface="Courier New"/>
                <a:cs typeface="Courier New"/>
              </a:rPr>
              <a:t>13</a:t>
            </a:r>
            <a:r>
              <a:rPr lang="hr-HR" sz="1600" dirty="0" smtClean="0">
                <a:solidFill>
                  <a:schemeClr val="accent6"/>
                </a:solidFill>
                <a:latin typeface="Courier New"/>
                <a:cs typeface="Courier New"/>
              </a:rPr>
              <a:t>054.33198096</a:t>
            </a:r>
            <a:r>
              <a:rPr lang="hr-HR" sz="1600" dirty="0" smtClean="0">
                <a:latin typeface="Courier New"/>
                <a:cs typeface="Courier New"/>
              </a:rPr>
              <a:t>  .00043022  00000-0  69361-3 0  2781</a:t>
            </a:r>
          </a:p>
          <a:p>
            <a:r>
              <a:rPr lang="hr-HR" sz="1600" dirty="0" smtClean="0">
                <a:latin typeface="Courier New"/>
                <a:cs typeface="Courier New"/>
              </a:rPr>
              <a:t>2 </a:t>
            </a:r>
            <a:r>
              <a:rPr lang="hr-HR" sz="1600" dirty="0" smtClean="0">
                <a:solidFill>
                  <a:srgbClr val="4BACC6"/>
                </a:solidFill>
                <a:latin typeface="Courier New"/>
                <a:cs typeface="Courier New"/>
              </a:rPr>
              <a:t>25544</a:t>
            </a:r>
            <a:r>
              <a:rPr lang="hr-HR" sz="1600" dirty="0" smtClean="0">
                <a:latin typeface="Courier New"/>
                <a:cs typeface="Courier New"/>
              </a:rPr>
              <a:t>  51.6461 313.8194 0011796 301.9946 </a:t>
            </a:r>
            <a:r>
              <a:rPr lang="hr-HR" sz="1600" dirty="0" smtClean="0">
                <a:solidFill>
                  <a:srgbClr val="FFFFFF"/>
                </a:solidFill>
                <a:latin typeface="Courier New"/>
                <a:cs typeface="Courier New"/>
              </a:rPr>
              <a:t>162.4257</a:t>
            </a:r>
            <a:r>
              <a:rPr lang="hr-HR" sz="1600" dirty="0" smtClean="0">
                <a:latin typeface="Courier New"/>
                <a:cs typeface="Courier New"/>
              </a:rPr>
              <a:t> </a:t>
            </a:r>
            <a:r>
              <a:rPr lang="hr-HR" sz="1600" dirty="0" smtClean="0">
                <a:solidFill>
                  <a:srgbClr val="FF80F6"/>
                </a:solidFill>
                <a:latin typeface="Courier New"/>
                <a:cs typeface="Courier New"/>
              </a:rPr>
              <a:t>15.52412156</a:t>
            </a:r>
            <a:r>
              <a:rPr lang="hr-HR" sz="1600" dirty="0" smtClean="0">
                <a:latin typeface="Courier New"/>
                <a:cs typeface="Courier New"/>
              </a:rPr>
              <a:t>817027</a:t>
            </a:r>
          </a:p>
        </p:txBody>
      </p:sp>
      <p:pic>
        <p:nvPicPr>
          <p:cNvPr id="4" name="Picture 3" descr="orbital-element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179" y="814274"/>
            <a:ext cx="5817357" cy="331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656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Math’s hard, let’s go shopping!</a:t>
            </a:r>
            <a:endParaRPr lang="en-US" dirty="0"/>
          </a:p>
        </p:txBody>
      </p:sp>
      <p:pic>
        <p:nvPicPr>
          <p:cNvPr id="3" name="Picture 2" descr="Orbital Mechanics for Dummi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5780" y="1063625"/>
            <a:ext cx="3037654" cy="380897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8269" y="1063625"/>
            <a:ext cx="3081079" cy="380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163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72"/>
            <a:ext cx="8229600" cy="752227"/>
          </a:xfrm>
        </p:spPr>
        <p:txBody>
          <a:bodyPr/>
          <a:lstStyle/>
          <a:p>
            <a:r>
              <a:rPr lang="en-US" dirty="0" smtClean="0"/>
              <a:t>JavaScript is Fast – Enough?</a:t>
            </a:r>
            <a:endParaRPr lang="en-US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45944408"/>
              </p:ext>
            </p:extLst>
          </p:nvPr>
        </p:nvGraphicFramePr>
        <p:xfrm>
          <a:off x="457200" y="1063821"/>
          <a:ext cx="82296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Rectangle 3"/>
          <p:cNvSpPr/>
          <p:nvPr/>
        </p:nvSpPr>
        <p:spPr>
          <a:xfrm>
            <a:off x="457200" y="4163586"/>
            <a:ext cx="8229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smtClean="0">
                <a:latin typeface="Courier New"/>
                <a:cs typeface="Courier New"/>
              </a:rPr>
              <a:t>67,000 calculations/second !</a:t>
            </a:r>
            <a:endParaRPr lang="en-US" sz="3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162706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1536</TotalTime>
  <Words>956</Words>
  <Application>Microsoft Macintosh PowerPoint</Application>
  <PresentationFormat>On-screen Show (16:9)</PresentationFormat>
  <Paragraphs>119</Paragraphs>
  <Slides>18</Slides>
  <Notes>17</Notes>
  <HiddenSlides>0</HiddenSlides>
  <MMClips>5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Black</vt:lpstr>
      <vt:lpstr>PowerPoint Presentation</vt:lpstr>
      <vt:lpstr>PowerPoint Presentation</vt:lpstr>
      <vt:lpstr>1998: Patrick Meyer, J-Track 3D</vt:lpstr>
      <vt:lpstr>PowerPoint Presentation</vt:lpstr>
      <vt:lpstr>PowerPoint Presentation</vt:lpstr>
      <vt:lpstr>PowerPoint Presentation</vt:lpstr>
      <vt:lpstr>SGP model, TLE data</vt:lpstr>
      <vt:lpstr>Math’s hard, let’s go shopping!</vt:lpstr>
      <vt:lpstr>JavaScript is Fast – Enough?</vt:lpstr>
      <vt:lpstr>Visualization</vt:lpstr>
      <vt:lpstr>Demos</vt:lpstr>
      <vt:lpstr>Demo 1: Zoom, Rotate, Motion</vt:lpstr>
      <vt:lpstr>Demo 2: Satellite Info</vt:lpstr>
      <vt:lpstr>Demo 3: Globe, Satellite pickers</vt:lpstr>
      <vt:lpstr>Demo 4: Space Junk</vt:lpstr>
      <vt:lpstr>PowerPoint Presentation</vt:lpstr>
      <vt:lpstr>PowerPoint Presentation</vt:lpstr>
      <vt:lpstr>Play with it!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shenton</dc:creator>
  <cp:lastModifiedBy>Chris Shenton</cp:lastModifiedBy>
  <cp:revision>58</cp:revision>
  <dcterms:created xsi:type="dcterms:W3CDTF">2013-02-23T16:03:48Z</dcterms:created>
  <dcterms:modified xsi:type="dcterms:W3CDTF">2013-02-27T15:16:02Z</dcterms:modified>
</cp:coreProperties>
</file>

<file path=docProps/thumbnail.jpeg>
</file>